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64" r:id="rId5"/>
    <p:sldId id="259" r:id="rId6"/>
    <p:sldId id="260" r:id="rId7"/>
    <p:sldId id="261"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DM Sans" pitchFamily="2" charset="0"/>
      <p:regular r:id="rId14"/>
      <p:bold r:id="rId15"/>
      <p:italic r:id="rId16"/>
      <p:boldItalic r:id="rId17"/>
    </p:embeddedFont>
    <p:embeddedFont>
      <p:font typeface="Public San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113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microsoft.com/office/2016/11/relationships/changesInfo" Target="changesInfos/changesInfo1.xml"/><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rya Saini" userId="d3c52649b1d7d158" providerId="LiveId" clId="{5FB0CA1F-F2B7-41BB-A804-6BD9D9F72FB5}"/>
    <pc:docChg chg="delSld modSld">
      <pc:chgData name="Shorya Saini" userId="d3c52649b1d7d158" providerId="LiveId" clId="{5FB0CA1F-F2B7-41BB-A804-6BD9D9F72FB5}" dt="2023-10-10T22:01:05.329" v="2" actId="2696"/>
      <pc:docMkLst>
        <pc:docMk/>
      </pc:docMkLst>
      <pc:sldChg chg="modSp mod">
        <pc:chgData name="Shorya Saini" userId="d3c52649b1d7d158" providerId="LiveId" clId="{5FB0CA1F-F2B7-41BB-A804-6BD9D9F72FB5}" dt="2023-10-10T21:27:31.501" v="1" actId="1076"/>
        <pc:sldMkLst>
          <pc:docMk/>
          <pc:sldMk cId="0" sldId="256"/>
        </pc:sldMkLst>
        <pc:spChg chg="mod">
          <ac:chgData name="Shorya Saini" userId="d3c52649b1d7d158" providerId="LiveId" clId="{5FB0CA1F-F2B7-41BB-A804-6BD9D9F72FB5}" dt="2023-10-10T21:27:31.501" v="1" actId="1076"/>
          <ac:spMkLst>
            <pc:docMk/>
            <pc:sldMk cId="0" sldId="256"/>
            <ac:spMk id="6" creationId="{1443F574-9C8B-435D-8C87-E199486D8972}"/>
          </ac:spMkLst>
        </pc:spChg>
      </pc:sldChg>
      <pc:sldChg chg="del">
        <pc:chgData name="Shorya Saini" userId="d3c52649b1d7d158" providerId="LiveId" clId="{5FB0CA1F-F2B7-41BB-A804-6BD9D9F72FB5}" dt="2023-10-10T22:01:05.329" v="2" actId="2696"/>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8CF6A-9369-4135-ACDD-68089126A2B6}"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FC2A5-5365-4AA9-8CBF-209B4B788884}" type="slidenum">
              <a:rPr lang="en-US" smtClean="0"/>
              <a:t>‹#›</a:t>
            </a:fld>
            <a:endParaRPr lang="en-US"/>
          </a:p>
        </p:txBody>
      </p:sp>
    </p:spTree>
    <p:extLst>
      <p:ext uri="{BB962C8B-B14F-4D97-AF65-F5344CB8AC3E}">
        <p14:creationId xmlns:p14="http://schemas.microsoft.com/office/powerpoint/2010/main" val="302121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video" Target="https://youtu.be/eRIJL-uFu_U"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video" Target="../media/media2.mp4"/><Relationship Id="rId16" Type="http://schemas.openxmlformats.org/officeDocument/2006/relationships/image" Target="../media/image21.png"/><Relationship Id="rId1" Type="http://schemas.microsoft.com/office/2007/relationships/media" Target="../media/media2.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4" t="-26524" r="-1200" b="-55168"/>
            </a:stretch>
          </a:blipFill>
        </p:spPr>
        <p:txBody>
          <a:bodyPr/>
          <a:lstStyle/>
          <a:p>
            <a:endParaRPr lang="en-IN"/>
          </a:p>
        </p:txBody>
      </p:sp>
      <p:sp>
        <p:nvSpPr>
          <p:cNvPr id="3" name="Freeform 3"/>
          <p:cNvSpPr/>
          <p:nvPr/>
        </p:nvSpPr>
        <p:spPr>
          <a:xfrm>
            <a:off x="8610600" y="1485900"/>
            <a:ext cx="9234055" cy="7543800"/>
          </a:xfrm>
          <a:custGeom>
            <a:avLst/>
            <a:gdLst/>
            <a:ahLst/>
            <a:cxnLst/>
            <a:rect l="l" t="t" r="r" b="b"/>
            <a:pathLst>
              <a:path w="14962909" h="10287000">
                <a:moveTo>
                  <a:pt x="0" y="0"/>
                </a:moveTo>
                <a:lnTo>
                  <a:pt x="14962910" y="0"/>
                </a:lnTo>
                <a:lnTo>
                  <a:pt x="14962910" y="10287000"/>
                </a:lnTo>
                <a:lnTo>
                  <a:pt x="0" y="10287000"/>
                </a:lnTo>
                <a:lnTo>
                  <a:pt x="0" y="0"/>
                </a:lnTo>
                <a:close/>
              </a:path>
            </a:pathLst>
          </a:custGeom>
          <a:blipFill>
            <a:blip r:embed="rId3"/>
            <a:stretch>
              <a:fillRect/>
            </a:stretch>
          </a:blipFill>
        </p:spPr>
        <p:txBody>
          <a:bodyPr/>
          <a:lstStyle/>
          <a:p>
            <a:endParaRPr lang="en-IN" dirty="0"/>
          </a:p>
        </p:txBody>
      </p:sp>
      <p:sp>
        <p:nvSpPr>
          <p:cNvPr id="4" name="TextBox 3">
            <a:extLst>
              <a:ext uri="{FF2B5EF4-FFF2-40B4-BE49-F238E27FC236}">
                <a16:creationId xmlns:a16="http://schemas.microsoft.com/office/drawing/2014/main" id="{D2F2263E-951A-43AA-A4D8-95645E1ABA32}"/>
              </a:ext>
            </a:extLst>
          </p:cNvPr>
          <p:cNvSpPr txBox="1"/>
          <p:nvPr/>
        </p:nvSpPr>
        <p:spPr>
          <a:xfrm>
            <a:off x="990600" y="726638"/>
            <a:ext cx="6705600" cy="1292662"/>
          </a:xfrm>
          <a:prstGeom prst="rect">
            <a:avLst/>
          </a:prstGeom>
          <a:noFill/>
        </p:spPr>
        <p:txBody>
          <a:bodyPr wrap="square" rtlCol="0">
            <a:spAutoFit/>
          </a:bodyPr>
          <a:lstStyle/>
          <a:p>
            <a:r>
              <a:rPr lang="en-US" sz="6000" u="sng" dirty="0">
                <a:solidFill>
                  <a:srgbClr val="156669"/>
                </a:solidFill>
                <a:latin typeface="DM Sans"/>
              </a:rPr>
              <a:t>TEAM</a:t>
            </a:r>
            <a:r>
              <a:rPr lang="en-US" sz="6000" dirty="0">
                <a:solidFill>
                  <a:srgbClr val="156669"/>
                </a:solidFill>
                <a:latin typeface="DM Sans"/>
              </a:rPr>
              <a:t> </a:t>
            </a:r>
            <a:r>
              <a:rPr lang="en-US" sz="6000" u="sng" dirty="0">
                <a:solidFill>
                  <a:srgbClr val="156669"/>
                </a:solidFill>
                <a:latin typeface="DM Sans"/>
              </a:rPr>
              <a:t>SWATIKA</a:t>
            </a:r>
          </a:p>
          <a:p>
            <a:endParaRPr lang="en-US" dirty="0"/>
          </a:p>
        </p:txBody>
      </p:sp>
      <p:sp>
        <p:nvSpPr>
          <p:cNvPr id="6" name="TextBox 5">
            <a:extLst>
              <a:ext uri="{FF2B5EF4-FFF2-40B4-BE49-F238E27FC236}">
                <a16:creationId xmlns:a16="http://schemas.microsoft.com/office/drawing/2014/main" id="{1443F574-9C8B-435D-8C87-E199486D8972}"/>
              </a:ext>
            </a:extLst>
          </p:cNvPr>
          <p:cNvSpPr txBox="1"/>
          <p:nvPr/>
        </p:nvSpPr>
        <p:spPr>
          <a:xfrm>
            <a:off x="0" y="6426354"/>
            <a:ext cx="9144000" cy="820994"/>
          </a:xfrm>
          <a:prstGeom prst="rect">
            <a:avLst/>
          </a:prstGeom>
          <a:noFill/>
        </p:spPr>
        <p:txBody>
          <a:bodyPr wrap="square">
            <a:spAutoFit/>
          </a:bodyPr>
          <a:lstStyle/>
          <a:p>
            <a:pPr algn="ctr">
              <a:lnSpc>
                <a:spcPts val="5879"/>
              </a:lnSpc>
              <a:spcBef>
                <a:spcPct val="0"/>
              </a:spcBef>
            </a:pPr>
            <a:r>
              <a:rPr lang="en-US" sz="4400" dirty="0">
                <a:solidFill>
                  <a:srgbClr val="156669"/>
                </a:solidFill>
                <a:latin typeface="+mj-lt"/>
              </a:rPr>
              <a:t>Praveen Kushwaha (Branch: IT)</a:t>
            </a:r>
          </a:p>
        </p:txBody>
      </p:sp>
      <p:sp>
        <p:nvSpPr>
          <p:cNvPr id="7" name="TextBox 6">
            <a:extLst>
              <a:ext uri="{FF2B5EF4-FFF2-40B4-BE49-F238E27FC236}">
                <a16:creationId xmlns:a16="http://schemas.microsoft.com/office/drawing/2014/main" id="{2C07BC8E-2123-44CA-8539-476118F2A829}"/>
              </a:ext>
            </a:extLst>
          </p:cNvPr>
          <p:cNvSpPr txBox="1"/>
          <p:nvPr/>
        </p:nvSpPr>
        <p:spPr>
          <a:xfrm>
            <a:off x="990600" y="3688259"/>
            <a:ext cx="11201400" cy="769441"/>
          </a:xfrm>
          <a:prstGeom prst="rect">
            <a:avLst/>
          </a:prstGeom>
          <a:noFill/>
        </p:spPr>
        <p:txBody>
          <a:bodyPr wrap="square" rtlCol="0">
            <a:spAutoFit/>
          </a:bodyPr>
          <a:lstStyle/>
          <a:p>
            <a:r>
              <a:rPr lang="en-US" sz="4400" dirty="0" err="1">
                <a:solidFill>
                  <a:srgbClr val="156669"/>
                </a:solidFill>
              </a:rPr>
              <a:t>Shorya</a:t>
            </a:r>
            <a:r>
              <a:rPr lang="en-US" sz="4400" dirty="0">
                <a:solidFill>
                  <a:srgbClr val="156669"/>
                </a:solidFill>
              </a:rPr>
              <a:t> (Branch: IT)</a:t>
            </a:r>
          </a:p>
        </p:txBody>
      </p:sp>
      <p:sp>
        <p:nvSpPr>
          <p:cNvPr id="8" name="TextBox 7">
            <a:extLst>
              <a:ext uri="{FF2B5EF4-FFF2-40B4-BE49-F238E27FC236}">
                <a16:creationId xmlns:a16="http://schemas.microsoft.com/office/drawing/2014/main" id="{C2EA30CA-6D7C-4F14-9C97-E95809D886E3}"/>
              </a:ext>
            </a:extLst>
          </p:cNvPr>
          <p:cNvSpPr txBox="1"/>
          <p:nvPr/>
        </p:nvSpPr>
        <p:spPr>
          <a:xfrm>
            <a:off x="990600" y="5143500"/>
            <a:ext cx="8305800" cy="769441"/>
          </a:xfrm>
          <a:prstGeom prst="rect">
            <a:avLst/>
          </a:prstGeom>
          <a:noFill/>
        </p:spPr>
        <p:txBody>
          <a:bodyPr wrap="square" rtlCol="0">
            <a:spAutoFit/>
          </a:bodyPr>
          <a:lstStyle/>
          <a:p>
            <a:r>
              <a:rPr lang="en-US" sz="4400" dirty="0">
                <a:solidFill>
                  <a:srgbClr val="156669"/>
                </a:solidFill>
              </a:rPr>
              <a:t>Aniket Mishra (Branch: CSE AIML)</a:t>
            </a:r>
          </a:p>
        </p:txBody>
      </p:sp>
      <p:sp>
        <p:nvSpPr>
          <p:cNvPr id="9" name="TextBox 8">
            <a:extLst>
              <a:ext uri="{FF2B5EF4-FFF2-40B4-BE49-F238E27FC236}">
                <a16:creationId xmlns:a16="http://schemas.microsoft.com/office/drawing/2014/main" id="{AF83AADB-0C7F-4DDE-BDBF-56A6DA3782C0}"/>
              </a:ext>
            </a:extLst>
          </p:cNvPr>
          <p:cNvSpPr txBox="1"/>
          <p:nvPr/>
        </p:nvSpPr>
        <p:spPr>
          <a:xfrm>
            <a:off x="990600" y="2407089"/>
            <a:ext cx="9372600" cy="769441"/>
          </a:xfrm>
          <a:prstGeom prst="rect">
            <a:avLst/>
          </a:prstGeom>
          <a:noFill/>
        </p:spPr>
        <p:txBody>
          <a:bodyPr wrap="square" rtlCol="0">
            <a:spAutoFit/>
          </a:bodyPr>
          <a:lstStyle/>
          <a:p>
            <a:r>
              <a:rPr lang="en-US" sz="4400" dirty="0">
                <a:solidFill>
                  <a:srgbClr val="156669"/>
                </a:solidFill>
              </a:rPr>
              <a:t>Amit Verma (Branch: IT)</a:t>
            </a:r>
          </a:p>
        </p:txBody>
      </p:sp>
      <p:sp>
        <p:nvSpPr>
          <p:cNvPr id="10" name="TextBox 9">
            <a:extLst>
              <a:ext uri="{FF2B5EF4-FFF2-40B4-BE49-F238E27FC236}">
                <a16:creationId xmlns:a16="http://schemas.microsoft.com/office/drawing/2014/main" id="{DD2499B9-3E47-44FC-A0D0-6C699E199BDD}"/>
              </a:ext>
            </a:extLst>
          </p:cNvPr>
          <p:cNvSpPr txBox="1"/>
          <p:nvPr/>
        </p:nvSpPr>
        <p:spPr>
          <a:xfrm>
            <a:off x="990600" y="7810500"/>
            <a:ext cx="8686800" cy="769441"/>
          </a:xfrm>
          <a:prstGeom prst="rect">
            <a:avLst/>
          </a:prstGeom>
          <a:noFill/>
        </p:spPr>
        <p:txBody>
          <a:bodyPr wrap="square" rtlCol="0">
            <a:spAutoFit/>
          </a:bodyPr>
          <a:lstStyle/>
          <a:p>
            <a:r>
              <a:rPr lang="en-US" sz="4400" dirty="0">
                <a:solidFill>
                  <a:srgbClr val="156669"/>
                </a:solidFill>
              </a:rPr>
              <a:t>Sneha Bansal (Branch: CSE)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F4FD"/>
        </a:solidFill>
        <a:effectLst/>
      </p:bgPr>
    </p:bg>
    <p:spTree>
      <p:nvGrpSpPr>
        <p:cNvPr id="1" name=""/>
        <p:cNvGrpSpPr/>
        <p:nvPr/>
      </p:nvGrpSpPr>
      <p:grpSpPr>
        <a:xfrm>
          <a:off x="0" y="0"/>
          <a:ext cx="0" cy="0"/>
          <a:chOff x="0" y="0"/>
          <a:chExt cx="0" cy="0"/>
        </a:xfrm>
      </p:grpSpPr>
      <p:sp>
        <p:nvSpPr>
          <p:cNvPr id="2" name="Freeform 2"/>
          <p:cNvSpPr/>
          <p:nvPr/>
        </p:nvSpPr>
        <p:spPr>
          <a:xfrm>
            <a:off x="13397461" y="5143499"/>
            <a:ext cx="4509540" cy="4613511"/>
          </a:xfrm>
          <a:custGeom>
            <a:avLst/>
            <a:gdLst/>
            <a:ahLst/>
            <a:cxnLst/>
            <a:rect l="l" t="t" r="r" b="b"/>
            <a:pathLst>
              <a:path w="7748038" h="7057758">
                <a:moveTo>
                  <a:pt x="0" y="0"/>
                </a:moveTo>
                <a:lnTo>
                  <a:pt x="7748037" y="0"/>
                </a:lnTo>
                <a:lnTo>
                  <a:pt x="7748037" y="7057758"/>
                </a:lnTo>
                <a:lnTo>
                  <a:pt x="0" y="70577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44019">
            <a:off x="1191034" y="312296"/>
            <a:ext cx="1395304" cy="1093569"/>
          </a:xfrm>
          <a:custGeom>
            <a:avLst/>
            <a:gdLst/>
            <a:ahLst/>
            <a:cxnLst/>
            <a:rect l="l" t="t" r="r" b="b"/>
            <a:pathLst>
              <a:path w="1395304" h="1093569">
                <a:moveTo>
                  <a:pt x="0" y="0"/>
                </a:moveTo>
                <a:lnTo>
                  <a:pt x="1395303" y="0"/>
                </a:lnTo>
                <a:lnTo>
                  <a:pt x="1395303" y="1093569"/>
                </a:lnTo>
                <a:lnTo>
                  <a:pt x="0" y="1093569"/>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06256" y="9214146"/>
            <a:ext cx="2346544" cy="577554"/>
          </a:xfrm>
          <a:prstGeom prst="rect">
            <a:avLst/>
          </a:prstGeom>
        </p:spPr>
        <p:txBody>
          <a:bodyPr lIns="0" tIns="0" rIns="0" bIns="0" rtlCol="0" anchor="t">
            <a:spAutoFit/>
          </a:bodyPr>
          <a:lstStyle/>
          <a:p>
            <a:pPr marL="0" lvl="0" indent="0">
              <a:lnSpc>
                <a:spcPts val="4226"/>
              </a:lnSpc>
            </a:pPr>
            <a:r>
              <a:rPr lang="en-US" sz="4545" spc="-372" dirty="0">
                <a:solidFill>
                  <a:srgbClr val="156669"/>
                </a:solidFill>
                <a:latin typeface="Public Sans"/>
              </a:rPr>
              <a:t>Software</a:t>
            </a:r>
          </a:p>
        </p:txBody>
      </p:sp>
      <p:sp>
        <p:nvSpPr>
          <p:cNvPr id="7" name="TextBox 7"/>
          <p:cNvSpPr txBox="1"/>
          <p:nvPr/>
        </p:nvSpPr>
        <p:spPr>
          <a:xfrm>
            <a:off x="2015825" y="1254217"/>
            <a:ext cx="3119844" cy="388621"/>
          </a:xfrm>
          <a:prstGeom prst="rect">
            <a:avLst/>
          </a:prstGeom>
        </p:spPr>
        <p:txBody>
          <a:bodyPr lIns="0" tIns="0" rIns="0" bIns="0" rtlCol="0" anchor="t">
            <a:spAutoFit/>
          </a:bodyPr>
          <a:lstStyle/>
          <a:p>
            <a:pPr marL="0" lvl="0" indent="0" algn="l">
              <a:lnSpc>
                <a:spcPts val="2790"/>
              </a:lnSpc>
              <a:spcBef>
                <a:spcPct val="0"/>
              </a:spcBef>
            </a:pPr>
            <a:r>
              <a:rPr lang="en-US" sz="3000" spc="-246" dirty="0">
                <a:solidFill>
                  <a:srgbClr val="156669"/>
                </a:solidFill>
                <a:latin typeface="Public Sans"/>
              </a:rPr>
              <a:t>Problem Statement</a:t>
            </a:r>
          </a:p>
        </p:txBody>
      </p:sp>
      <p:sp>
        <p:nvSpPr>
          <p:cNvPr id="9" name="TextBox 8">
            <a:extLst>
              <a:ext uri="{FF2B5EF4-FFF2-40B4-BE49-F238E27FC236}">
                <a16:creationId xmlns:a16="http://schemas.microsoft.com/office/drawing/2014/main" id="{BEA1C2B0-4531-43A0-95AC-97C4D5DC15C4}"/>
              </a:ext>
            </a:extLst>
          </p:cNvPr>
          <p:cNvSpPr txBox="1"/>
          <p:nvPr/>
        </p:nvSpPr>
        <p:spPr>
          <a:xfrm>
            <a:off x="1006256" y="2019300"/>
            <a:ext cx="11049000" cy="6488828"/>
          </a:xfrm>
          <a:prstGeom prst="rect">
            <a:avLst/>
          </a:prstGeom>
          <a:noFill/>
        </p:spPr>
        <p:txBody>
          <a:bodyPr wrap="square" rtlCol="0">
            <a:spAutoFit/>
          </a:bodyPr>
          <a:lstStyle/>
          <a:p>
            <a:pPr>
              <a:lnSpc>
                <a:spcPct val="150000"/>
              </a:lnSpc>
            </a:pPr>
            <a:r>
              <a:rPr lang="en-US" sz="2800" dirty="0">
                <a:solidFill>
                  <a:srgbClr val="156669"/>
                </a:solidFill>
              </a:rPr>
              <a:t>Health care in rural India is still an unresolved area that demands improved and innovative solutions. The easy availability and access to expert doctors, according to the medical condition of the individual/patient can be provided by the Al-assisted telemedicine robotic Kiosk that can be set up anywhere in the village. Individuals may mark their identity through the biometric scanner. A robot may speak to the individual, enquiring about the illness. Later, the individual will be directed online to an expert doctor, via e-</a:t>
            </a:r>
            <a:r>
              <a:rPr lang="en-US" sz="2800" dirty="0" err="1">
                <a:solidFill>
                  <a:srgbClr val="156669"/>
                </a:solidFill>
              </a:rPr>
              <a:t>sanjeevani</a:t>
            </a:r>
            <a:r>
              <a:rPr lang="en-US" sz="2800" dirty="0">
                <a:solidFill>
                  <a:srgbClr val="156669"/>
                </a:solidFill>
              </a:rPr>
              <a:t> App. After the consultation, medicines and other associated services can be provided to them through the local Asha worker without any delay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F4FD"/>
        </a:solidFill>
        <a:effectLst/>
      </p:bgPr>
    </p:bg>
    <p:spTree>
      <p:nvGrpSpPr>
        <p:cNvPr id="1" name=""/>
        <p:cNvGrpSpPr/>
        <p:nvPr/>
      </p:nvGrpSpPr>
      <p:grpSpPr>
        <a:xfrm>
          <a:off x="0" y="0"/>
          <a:ext cx="0" cy="0"/>
          <a:chOff x="0" y="0"/>
          <a:chExt cx="0" cy="0"/>
        </a:xfrm>
      </p:grpSpPr>
      <p:sp>
        <p:nvSpPr>
          <p:cNvPr id="2" name="Freeform 2"/>
          <p:cNvSpPr/>
          <p:nvPr/>
        </p:nvSpPr>
        <p:spPr>
          <a:xfrm>
            <a:off x="7785163" y="756819"/>
            <a:ext cx="9793540" cy="8775164"/>
          </a:xfrm>
          <a:custGeom>
            <a:avLst/>
            <a:gdLst/>
            <a:ahLst/>
            <a:cxnLst/>
            <a:rect l="l" t="t" r="r" b="b"/>
            <a:pathLst>
              <a:path w="9793540" h="8775164">
                <a:moveTo>
                  <a:pt x="0" y="0"/>
                </a:moveTo>
                <a:lnTo>
                  <a:pt x="9793540" y="0"/>
                </a:lnTo>
                <a:lnTo>
                  <a:pt x="9793540" y="8775164"/>
                </a:lnTo>
                <a:lnTo>
                  <a:pt x="0" y="877516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744210"/>
            <a:ext cx="1357353"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rPr>
              <a:t>Solution</a:t>
            </a:r>
          </a:p>
        </p:txBody>
      </p:sp>
      <p:sp>
        <p:nvSpPr>
          <p:cNvPr id="4" name="TextBox 4"/>
          <p:cNvSpPr txBox="1"/>
          <p:nvPr/>
        </p:nvSpPr>
        <p:spPr>
          <a:xfrm>
            <a:off x="1028700" y="1807729"/>
            <a:ext cx="5496475" cy="1784265"/>
          </a:xfrm>
          <a:prstGeom prst="rect">
            <a:avLst/>
          </a:prstGeom>
        </p:spPr>
        <p:txBody>
          <a:bodyPr lIns="0" tIns="0" rIns="0" bIns="0" rtlCol="0" anchor="t">
            <a:spAutoFit/>
          </a:bodyPr>
          <a:lstStyle/>
          <a:p>
            <a:pPr marL="0" lvl="0" indent="0">
              <a:lnSpc>
                <a:spcPts val="6968"/>
              </a:lnSpc>
            </a:pPr>
            <a:r>
              <a:rPr lang="en-US" sz="6452" spc="-271">
                <a:solidFill>
                  <a:srgbClr val="156669"/>
                </a:solidFill>
                <a:latin typeface="Public Sans"/>
              </a:rPr>
              <a:t>AI Web App for KIOSK</a:t>
            </a:r>
          </a:p>
        </p:txBody>
      </p:sp>
      <p:sp>
        <p:nvSpPr>
          <p:cNvPr id="5" name="TextBox 5"/>
          <p:cNvSpPr txBox="1"/>
          <p:nvPr/>
        </p:nvSpPr>
        <p:spPr>
          <a:xfrm>
            <a:off x="834881" y="4128751"/>
            <a:ext cx="6099319" cy="4284122"/>
          </a:xfrm>
          <a:prstGeom prst="rect">
            <a:avLst/>
          </a:prstGeom>
        </p:spPr>
        <p:txBody>
          <a:bodyPr wrap="square" lIns="0" tIns="0" rIns="0" bIns="0" rtlCol="0" anchor="t">
            <a:spAutoFit/>
          </a:bodyPr>
          <a:lstStyle/>
          <a:p>
            <a:pPr marL="647694" lvl="1" indent="-323847">
              <a:lnSpc>
                <a:spcPts val="4199"/>
              </a:lnSpc>
              <a:buFont typeface="Arial"/>
              <a:buChar char="•"/>
            </a:pPr>
            <a:r>
              <a:rPr lang="en-US" sz="2999" dirty="0">
                <a:solidFill>
                  <a:srgbClr val="156669"/>
                </a:solidFill>
                <a:latin typeface="DM Sans"/>
              </a:rPr>
              <a:t>Biometric Identity</a:t>
            </a:r>
          </a:p>
          <a:p>
            <a:pPr marL="647694" lvl="1" indent="-323847">
              <a:lnSpc>
                <a:spcPts val="4199"/>
              </a:lnSpc>
              <a:buFont typeface="Arial"/>
              <a:buChar char="•"/>
            </a:pPr>
            <a:r>
              <a:rPr lang="en-US" sz="2999" dirty="0">
                <a:solidFill>
                  <a:srgbClr val="156669"/>
                </a:solidFill>
                <a:latin typeface="DM Sans"/>
              </a:rPr>
              <a:t>Speaking AI</a:t>
            </a:r>
          </a:p>
          <a:p>
            <a:pPr marL="647694" lvl="1" indent="-323847">
              <a:lnSpc>
                <a:spcPts val="4199"/>
              </a:lnSpc>
              <a:buFont typeface="Arial"/>
              <a:buChar char="•"/>
            </a:pPr>
            <a:r>
              <a:rPr lang="en-US" sz="2999" dirty="0">
                <a:solidFill>
                  <a:srgbClr val="156669"/>
                </a:solidFill>
                <a:latin typeface="DM Sans"/>
              </a:rPr>
              <a:t>Asking about illness</a:t>
            </a:r>
          </a:p>
          <a:p>
            <a:pPr marL="647694" lvl="1" indent="-323847">
              <a:lnSpc>
                <a:spcPts val="4199"/>
              </a:lnSpc>
              <a:buFont typeface="Arial"/>
              <a:buChar char="•"/>
            </a:pPr>
            <a:r>
              <a:rPr lang="en-US" sz="2999" dirty="0">
                <a:solidFill>
                  <a:srgbClr val="156669"/>
                </a:solidFill>
                <a:latin typeface="DM Sans"/>
              </a:rPr>
              <a:t>Making Report</a:t>
            </a:r>
          </a:p>
          <a:p>
            <a:pPr marL="647694" lvl="1" indent="-323847">
              <a:lnSpc>
                <a:spcPts val="4199"/>
              </a:lnSpc>
              <a:buFont typeface="Arial"/>
              <a:buChar char="•"/>
            </a:pPr>
            <a:r>
              <a:rPr lang="en-US" sz="2999" dirty="0">
                <a:solidFill>
                  <a:srgbClr val="156669"/>
                </a:solidFill>
                <a:latin typeface="DM Sans"/>
              </a:rPr>
              <a:t>Quick tests</a:t>
            </a:r>
          </a:p>
          <a:p>
            <a:pPr marL="647694" lvl="1" indent="-323847">
              <a:lnSpc>
                <a:spcPts val="4199"/>
              </a:lnSpc>
              <a:buFont typeface="Arial"/>
              <a:buChar char="•"/>
            </a:pPr>
            <a:r>
              <a:rPr lang="en-US" sz="2999" dirty="0">
                <a:solidFill>
                  <a:srgbClr val="156669"/>
                </a:solidFill>
                <a:latin typeface="DM Sans"/>
              </a:rPr>
              <a:t>Expert Doctor Consultation</a:t>
            </a:r>
          </a:p>
          <a:p>
            <a:pPr marL="647694" lvl="1" indent="-323847">
              <a:lnSpc>
                <a:spcPts val="4199"/>
              </a:lnSpc>
              <a:buFont typeface="Arial"/>
              <a:buChar char="•"/>
            </a:pPr>
            <a:r>
              <a:rPr lang="en-US" sz="2999" dirty="0">
                <a:solidFill>
                  <a:srgbClr val="156669"/>
                </a:solidFill>
                <a:latin typeface="DM Sans"/>
              </a:rPr>
              <a:t>e-Prescription</a:t>
            </a:r>
          </a:p>
          <a:p>
            <a:pPr marL="647694" lvl="1" indent="-323847">
              <a:lnSpc>
                <a:spcPts val="4199"/>
              </a:lnSpc>
              <a:buFont typeface="Arial"/>
              <a:buChar char="•"/>
            </a:pPr>
            <a:r>
              <a:rPr lang="en-US" sz="2999" dirty="0">
                <a:solidFill>
                  <a:srgbClr val="156669"/>
                </a:solidFill>
                <a:latin typeface="DM Sans"/>
              </a:rPr>
              <a:t>Medicine provided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8DF5ACC-D750-4B37-94D5-2C2CCE42BF43}"/>
              </a:ext>
            </a:extLst>
          </p:cNvPr>
          <p:cNvSpPr/>
          <p:nvPr/>
        </p:nvSpPr>
        <p:spPr>
          <a:xfrm>
            <a:off x="0" y="0"/>
            <a:ext cx="18288000" cy="1071797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4" t="-26524" r="-1200" b="-55168"/>
            </a:stretch>
          </a:blipFill>
        </p:spPr>
        <p:txBody>
          <a:bodyPr/>
          <a:lstStyle/>
          <a:p>
            <a:pPr algn="ctr">
              <a:lnSpc>
                <a:spcPts val="5879"/>
              </a:lnSpc>
              <a:spcBef>
                <a:spcPct val="0"/>
              </a:spcBef>
            </a:pPr>
            <a:endParaRPr lang="en-US" dirty="0">
              <a:solidFill>
                <a:srgbClr val="FF0000"/>
              </a:solidFill>
              <a:latin typeface="DM Sans"/>
            </a:endParaRPr>
          </a:p>
        </p:txBody>
      </p:sp>
      <p:sp>
        <p:nvSpPr>
          <p:cNvPr id="6" name="TextBox 5">
            <a:extLst>
              <a:ext uri="{FF2B5EF4-FFF2-40B4-BE49-F238E27FC236}">
                <a16:creationId xmlns:a16="http://schemas.microsoft.com/office/drawing/2014/main" id="{5E6C1552-36AC-476C-9C13-15145F1E5D6E}"/>
              </a:ext>
            </a:extLst>
          </p:cNvPr>
          <p:cNvSpPr txBox="1"/>
          <p:nvPr/>
        </p:nvSpPr>
        <p:spPr>
          <a:xfrm>
            <a:off x="1143000" y="619185"/>
            <a:ext cx="8153400" cy="1200329"/>
          </a:xfrm>
          <a:prstGeom prst="rect">
            <a:avLst/>
          </a:prstGeom>
          <a:noFill/>
        </p:spPr>
        <p:txBody>
          <a:bodyPr wrap="square" rtlCol="0">
            <a:spAutoFit/>
          </a:bodyPr>
          <a:lstStyle/>
          <a:p>
            <a:r>
              <a:rPr lang="en-US" sz="7200" u="sng" dirty="0">
                <a:solidFill>
                  <a:srgbClr val="156669"/>
                </a:solidFill>
              </a:rPr>
              <a:t>Unique Features</a:t>
            </a:r>
          </a:p>
        </p:txBody>
      </p:sp>
      <p:sp>
        <p:nvSpPr>
          <p:cNvPr id="7" name="TextBox 6">
            <a:extLst>
              <a:ext uri="{FF2B5EF4-FFF2-40B4-BE49-F238E27FC236}">
                <a16:creationId xmlns:a16="http://schemas.microsoft.com/office/drawing/2014/main" id="{DE2F5087-F0A9-413C-AC94-104DD189D2B9}"/>
              </a:ext>
            </a:extLst>
          </p:cNvPr>
          <p:cNvSpPr txBox="1"/>
          <p:nvPr/>
        </p:nvSpPr>
        <p:spPr>
          <a:xfrm>
            <a:off x="990600" y="2438698"/>
            <a:ext cx="7696200" cy="7848302"/>
          </a:xfrm>
          <a:prstGeom prst="rect">
            <a:avLst/>
          </a:prstGeom>
          <a:noFill/>
        </p:spPr>
        <p:txBody>
          <a:bodyPr wrap="square" rtlCol="0">
            <a:spAutoFit/>
          </a:bodyPr>
          <a:lstStyle/>
          <a:p>
            <a:r>
              <a:rPr lang="en-US" sz="3600" dirty="0">
                <a:solidFill>
                  <a:srgbClr val="156669"/>
                </a:solidFill>
              </a:rPr>
              <a:t>➔ Emergency Response Integration:</a:t>
            </a:r>
          </a:p>
          <a:p>
            <a:r>
              <a:rPr lang="en-US" sz="3600" dirty="0">
                <a:solidFill>
                  <a:srgbClr val="156669"/>
                </a:solidFill>
              </a:rPr>
              <a:t>◆ Integrate an emergency button on the kiosk, enabling immediateness to emergency services.</a:t>
            </a:r>
          </a:p>
          <a:p>
            <a:r>
              <a:rPr lang="en-US" sz="3600" dirty="0">
                <a:solidFill>
                  <a:srgbClr val="156669"/>
                </a:solidFill>
              </a:rPr>
              <a:t>◆ AI algorithms can prioritize emergency cases based on severity.</a:t>
            </a:r>
          </a:p>
          <a:p>
            <a:endParaRPr lang="en-US" sz="3600" dirty="0">
              <a:solidFill>
                <a:srgbClr val="156669"/>
              </a:solidFill>
            </a:endParaRPr>
          </a:p>
          <a:p>
            <a:r>
              <a:rPr lang="en-US" sz="3600" dirty="0">
                <a:solidFill>
                  <a:srgbClr val="156669"/>
                </a:solidFill>
              </a:rPr>
              <a:t>➔ Health Insurance Integration:</a:t>
            </a:r>
          </a:p>
          <a:p>
            <a:r>
              <a:rPr lang="en-US" sz="3600" dirty="0">
                <a:solidFill>
                  <a:srgbClr val="156669"/>
                </a:solidFill>
              </a:rPr>
              <a:t>◆ Partner with insurance providers to facilitate the      purchase of affordable health insurance plans through the kiosk.</a:t>
            </a:r>
          </a:p>
          <a:p>
            <a:r>
              <a:rPr lang="en-US" sz="3600" dirty="0">
                <a:solidFill>
                  <a:srgbClr val="156669"/>
                </a:solidFill>
              </a:rPr>
              <a:t>◆ Provide guidance on insurance claims and coverage.</a:t>
            </a:r>
          </a:p>
        </p:txBody>
      </p:sp>
      <p:sp>
        <p:nvSpPr>
          <p:cNvPr id="2" name="TextBox 1">
            <a:extLst>
              <a:ext uri="{FF2B5EF4-FFF2-40B4-BE49-F238E27FC236}">
                <a16:creationId xmlns:a16="http://schemas.microsoft.com/office/drawing/2014/main" id="{D6AB7715-7F11-46D0-B007-8F4A4AB75E1A}"/>
              </a:ext>
            </a:extLst>
          </p:cNvPr>
          <p:cNvSpPr txBox="1"/>
          <p:nvPr/>
        </p:nvSpPr>
        <p:spPr>
          <a:xfrm>
            <a:off x="11963400" y="590371"/>
            <a:ext cx="5486400" cy="1200329"/>
          </a:xfrm>
          <a:prstGeom prst="rect">
            <a:avLst/>
          </a:prstGeom>
          <a:noFill/>
        </p:spPr>
        <p:txBody>
          <a:bodyPr wrap="square" rtlCol="0">
            <a:spAutoFit/>
          </a:bodyPr>
          <a:lstStyle/>
          <a:p>
            <a:r>
              <a:rPr lang="en-US" sz="7200" u="sng" dirty="0">
                <a:solidFill>
                  <a:srgbClr val="156669"/>
                </a:solidFill>
              </a:rPr>
              <a:t>Impacts</a:t>
            </a:r>
          </a:p>
        </p:txBody>
      </p:sp>
      <p:sp>
        <p:nvSpPr>
          <p:cNvPr id="5" name="TextBox 4">
            <a:extLst>
              <a:ext uri="{FF2B5EF4-FFF2-40B4-BE49-F238E27FC236}">
                <a16:creationId xmlns:a16="http://schemas.microsoft.com/office/drawing/2014/main" id="{B7801324-B86E-46CA-8163-4757D901AAE2}"/>
              </a:ext>
            </a:extLst>
          </p:cNvPr>
          <p:cNvSpPr txBox="1"/>
          <p:nvPr/>
        </p:nvSpPr>
        <p:spPr>
          <a:xfrm>
            <a:off x="10515600" y="2438698"/>
            <a:ext cx="6477000" cy="5293757"/>
          </a:xfrm>
          <a:prstGeom prst="rect">
            <a:avLst/>
          </a:prstGeom>
          <a:noFill/>
        </p:spPr>
        <p:txBody>
          <a:bodyPr wrap="square" rtlCol="0">
            <a:spAutoFit/>
          </a:bodyPr>
          <a:lstStyle/>
          <a:p>
            <a:pPr marL="342900" indent="-342900">
              <a:buFont typeface="+mj-lt"/>
              <a:buAutoNum type="arabicPeriod"/>
            </a:pPr>
            <a:r>
              <a:rPr lang="en-US" sz="4000" dirty="0">
                <a:solidFill>
                  <a:srgbClr val="156669"/>
                </a:solidFill>
              </a:rPr>
              <a:t>Improved Healthcare access</a:t>
            </a:r>
          </a:p>
          <a:p>
            <a:pPr marL="342900" indent="-342900">
              <a:buFont typeface="+mj-lt"/>
              <a:buAutoNum type="arabicPeriod"/>
            </a:pPr>
            <a:r>
              <a:rPr lang="en-US" sz="4000" dirty="0">
                <a:solidFill>
                  <a:srgbClr val="156669"/>
                </a:solidFill>
              </a:rPr>
              <a:t>Early Disease detection</a:t>
            </a:r>
          </a:p>
          <a:p>
            <a:pPr marL="342900" indent="-342900">
              <a:buFont typeface="+mj-lt"/>
              <a:buAutoNum type="arabicPeriod"/>
            </a:pPr>
            <a:r>
              <a:rPr lang="en-US" sz="4000" dirty="0">
                <a:solidFill>
                  <a:srgbClr val="156669"/>
                </a:solidFill>
              </a:rPr>
              <a:t>Reduced travel burden</a:t>
            </a:r>
          </a:p>
          <a:p>
            <a:pPr marL="342900" indent="-342900">
              <a:buFont typeface="+mj-lt"/>
              <a:buAutoNum type="arabicPeriod"/>
            </a:pPr>
            <a:r>
              <a:rPr lang="en-US" sz="4000" dirty="0">
                <a:solidFill>
                  <a:srgbClr val="156669"/>
                </a:solidFill>
              </a:rPr>
              <a:t>Emergency care</a:t>
            </a:r>
          </a:p>
          <a:p>
            <a:pPr marL="342900" indent="-342900">
              <a:buFont typeface="+mj-lt"/>
              <a:buAutoNum type="arabicPeriod"/>
            </a:pPr>
            <a:r>
              <a:rPr lang="en-US" sz="4000" dirty="0">
                <a:solidFill>
                  <a:srgbClr val="156669"/>
                </a:solidFill>
              </a:rPr>
              <a:t>Data collection and analysis</a:t>
            </a:r>
          </a:p>
          <a:p>
            <a:pPr marL="342900" indent="-342900">
              <a:buFont typeface="+mj-lt"/>
              <a:buAutoNum type="arabicPeriod"/>
            </a:pPr>
            <a:r>
              <a:rPr lang="en-US" sz="4000" dirty="0">
                <a:solidFill>
                  <a:srgbClr val="156669"/>
                </a:solidFill>
              </a:rPr>
              <a:t>Chronic disease management</a:t>
            </a:r>
          </a:p>
          <a:p>
            <a:pPr marL="342900" indent="-342900">
              <a:buFont typeface="+mj-lt"/>
              <a:buAutoNum type="arabicPeriod"/>
            </a:pPr>
            <a:r>
              <a:rPr lang="en-US" sz="4000" dirty="0">
                <a:solidFill>
                  <a:srgbClr val="156669"/>
                </a:solidFill>
              </a:rPr>
              <a:t>Reduced health disparities</a:t>
            </a:r>
          </a:p>
          <a:p>
            <a:endParaRPr lang="en-US" dirty="0"/>
          </a:p>
        </p:txBody>
      </p:sp>
      <p:cxnSp>
        <p:nvCxnSpPr>
          <p:cNvPr id="9" name="Straight Connector 8">
            <a:extLst>
              <a:ext uri="{FF2B5EF4-FFF2-40B4-BE49-F238E27FC236}">
                <a16:creationId xmlns:a16="http://schemas.microsoft.com/office/drawing/2014/main" id="{62005753-A7D1-4DA7-AA18-9BA0C4115E2F}"/>
              </a:ext>
            </a:extLst>
          </p:cNvPr>
          <p:cNvCxnSpPr/>
          <p:nvPr/>
        </p:nvCxnSpPr>
        <p:spPr>
          <a:xfrm>
            <a:off x="9296400" y="419100"/>
            <a:ext cx="0" cy="98679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66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F4FD"/>
        </a:solidFill>
        <a:effectLst/>
      </p:bgPr>
    </p:bg>
    <p:spTree>
      <p:nvGrpSpPr>
        <p:cNvPr id="1" name=""/>
        <p:cNvGrpSpPr/>
        <p:nvPr/>
      </p:nvGrpSpPr>
      <p:grpSpPr>
        <a:xfrm>
          <a:off x="0" y="0"/>
          <a:ext cx="0" cy="0"/>
          <a:chOff x="0" y="0"/>
          <a:chExt cx="0" cy="0"/>
        </a:xfrm>
      </p:grpSpPr>
      <p:pic>
        <p:nvPicPr>
          <p:cNvPr id="2" name="Picture 2"/>
          <p:cNvPicPr>
            <a:picLocks noChangeAspect="1"/>
          </p:cNvPicPr>
          <p:nvPr>
            <a:videoFile r:link="rId1"/>
          </p:nvPr>
        </p:nvPicPr>
        <p:blipFill>
          <a:blip r:embed="rId5"/>
          <a:stretch>
            <a:fillRect/>
          </a:stretch>
        </p:blipFill>
        <p:spPr>
          <a:xfrm>
            <a:off x="0" y="0"/>
            <a:ext cx="18288002" cy="10287000"/>
          </a:xfrm>
          <a:prstGeom prst="rect">
            <a:avLst/>
          </a:prstGeom>
        </p:spPr>
      </p:pic>
      <p:pic>
        <p:nvPicPr>
          <p:cNvPr id="3" name="WhatsApp Video 2023-09-20 at 04.49.32">
            <a:hlinkClick r:id="" action="ppaction://media"/>
            <a:extLst>
              <a:ext uri="{FF2B5EF4-FFF2-40B4-BE49-F238E27FC236}">
                <a16:creationId xmlns:a16="http://schemas.microsoft.com/office/drawing/2014/main" id="{319FA534-09D1-94E5-F142-8A9E1E6B70F5}"/>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7489" y="0"/>
            <a:ext cx="18320479" cy="10305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F4FD"/>
        </a:solidFill>
        <a:effectLst/>
      </p:bgPr>
    </p:bg>
    <p:spTree>
      <p:nvGrpSpPr>
        <p:cNvPr id="1" name=""/>
        <p:cNvGrpSpPr/>
        <p:nvPr/>
      </p:nvGrpSpPr>
      <p:grpSpPr>
        <a:xfrm>
          <a:off x="0" y="0"/>
          <a:ext cx="0" cy="0"/>
          <a:chOff x="0" y="0"/>
          <a:chExt cx="0" cy="0"/>
        </a:xfrm>
      </p:grpSpPr>
      <p:sp>
        <p:nvSpPr>
          <p:cNvPr id="2" name="Freeform 2"/>
          <p:cNvSpPr/>
          <p:nvPr/>
        </p:nvSpPr>
        <p:spPr>
          <a:xfrm>
            <a:off x="14812202" y="1919905"/>
            <a:ext cx="1578836" cy="2123500"/>
          </a:xfrm>
          <a:custGeom>
            <a:avLst/>
            <a:gdLst/>
            <a:ahLst/>
            <a:cxnLst/>
            <a:rect l="l" t="t" r="r" b="b"/>
            <a:pathLst>
              <a:path w="1578836" h="2123500">
                <a:moveTo>
                  <a:pt x="0" y="0"/>
                </a:moveTo>
                <a:lnTo>
                  <a:pt x="1578835" y="0"/>
                </a:lnTo>
                <a:lnTo>
                  <a:pt x="1578835" y="2123499"/>
                </a:lnTo>
                <a:lnTo>
                  <a:pt x="0" y="2123499"/>
                </a:lnTo>
                <a:lnTo>
                  <a:pt x="0" y="0"/>
                </a:lnTo>
                <a:close/>
              </a:path>
            </a:pathLst>
          </a:custGeom>
          <a:blipFill>
            <a:blip r:embed="rId4"/>
            <a:stretch>
              <a:fillRect/>
            </a:stretch>
          </a:blipFill>
        </p:spPr>
        <p:txBody>
          <a:bodyPr/>
          <a:lstStyle/>
          <a:p>
            <a:endParaRPr lang="en-IN"/>
          </a:p>
        </p:txBody>
      </p:sp>
      <p:sp>
        <p:nvSpPr>
          <p:cNvPr id="3" name="Freeform 3"/>
          <p:cNvSpPr/>
          <p:nvPr/>
        </p:nvSpPr>
        <p:spPr>
          <a:xfrm>
            <a:off x="15790962" y="3741654"/>
            <a:ext cx="2671895" cy="2671895"/>
          </a:xfrm>
          <a:custGeom>
            <a:avLst/>
            <a:gdLst/>
            <a:ahLst/>
            <a:cxnLst/>
            <a:rect l="l" t="t" r="r" b="b"/>
            <a:pathLst>
              <a:path w="2671895" h="2671895">
                <a:moveTo>
                  <a:pt x="0" y="0"/>
                </a:moveTo>
                <a:lnTo>
                  <a:pt x="2671895" y="0"/>
                </a:lnTo>
                <a:lnTo>
                  <a:pt x="2671895" y="2671895"/>
                </a:lnTo>
                <a:lnTo>
                  <a:pt x="0" y="2671895"/>
                </a:lnTo>
                <a:lnTo>
                  <a:pt x="0" y="0"/>
                </a:lnTo>
                <a:close/>
              </a:path>
            </a:pathLst>
          </a:custGeom>
          <a:blipFill>
            <a:blip r:embed="rId5"/>
            <a:stretch>
              <a:fillRect/>
            </a:stretch>
          </a:blipFill>
        </p:spPr>
        <p:txBody>
          <a:bodyPr/>
          <a:lstStyle/>
          <a:p>
            <a:endParaRPr lang="en-IN"/>
          </a:p>
        </p:txBody>
      </p:sp>
      <p:sp>
        <p:nvSpPr>
          <p:cNvPr id="4" name="Freeform 4"/>
          <p:cNvSpPr/>
          <p:nvPr/>
        </p:nvSpPr>
        <p:spPr>
          <a:xfrm>
            <a:off x="12296382" y="1358000"/>
            <a:ext cx="1858595" cy="1150780"/>
          </a:xfrm>
          <a:custGeom>
            <a:avLst/>
            <a:gdLst/>
            <a:ahLst/>
            <a:cxnLst/>
            <a:rect l="l" t="t" r="r" b="b"/>
            <a:pathLst>
              <a:path w="1858595" h="1150780">
                <a:moveTo>
                  <a:pt x="0" y="0"/>
                </a:moveTo>
                <a:lnTo>
                  <a:pt x="1858595" y="0"/>
                </a:lnTo>
                <a:lnTo>
                  <a:pt x="1858595" y="1150780"/>
                </a:lnTo>
                <a:lnTo>
                  <a:pt x="0" y="1150780"/>
                </a:lnTo>
                <a:lnTo>
                  <a:pt x="0" y="0"/>
                </a:lnTo>
                <a:close/>
              </a:path>
            </a:pathLst>
          </a:custGeom>
          <a:blipFill>
            <a:blip r:embed="rId6"/>
            <a:stretch>
              <a:fillRect/>
            </a:stretch>
          </a:blipFill>
        </p:spPr>
        <p:txBody>
          <a:bodyPr/>
          <a:lstStyle/>
          <a:p>
            <a:endParaRPr lang="en-IN"/>
          </a:p>
        </p:txBody>
      </p:sp>
      <p:sp>
        <p:nvSpPr>
          <p:cNvPr id="5" name="Freeform 5"/>
          <p:cNvSpPr/>
          <p:nvPr/>
        </p:nvSpPr>
        <p:spPr>
          <a:xfrm>
            <a:off x="11640556" y="4665876"/>
            <a:ext cx="4479109" cy="2411253"/>
          </a:xfrm>
          <a:custGeom>
            <a:avLst/>
            <a:gdLst/>
            <a:ahLst/>
            <a:cxnLst/>
            <a:rect l="l" t="t" r="r" b="b"/>
            <a:pathLst>
              <a:path w="4479109" h="2411253">
                <a:moveTo>
                  <a:pt x="0" y="0"/>
                </a:moveTo>
                <a:lnTo>
                  <a:pt x="4479109" y="0"/>
                </a:lnTo>
                <a:lnTo>
                  <a:pt x="4479109" y="2411253"/>
                </a:lnTo>
                <a:lnTo>
                  <a:pt x="0" y="2411253"/>
                </a:lnTo>
                <a:lnTo>
                  <a:pt x="0" y="0"/>
                </a:lnTo>
                <a:close/>
              </a:path>
            </a:pathLst>
          </a:custGeom>
          <a:blipFill>
            <a:blip r:embed="rId7"/>
            <a:stretch>
              <a:fillRect/>
            </a:stretch>
          </a:blipFill>
        </p:spPr>
        <p:txBody>
          <a:bodyPr/>
          <a:lstStyle/>
          <a:p>
            <a:endParaRPr lang="en-IN"/>
          </a:p>
        </p:txBody>
      </p:sp>
      <p:sp>
        <p:nvSpPr>
          <p:cNvPr id="6" name="Freeform 6"/>
          <p:cNvSpPr/>
          <p:nvPr/>
        </p:nvSpPr>
        <p:spPr>
          <a:xfrm>
            <a:off x="8921978" y="4043404"/>
            <a:ext cx="2489887" cy="1244944"/>
          </a:xfrm>
          <a:custGeom>
            <a:avLst/>
            <a:gdLst/>
            <a:ahLst/>
            <a:cxnLst/>
            <a:rect l="l" t="t" r="r" b="b"/>
            <a:pathLst>
              <a:path w="2489887" h="1244944">
                <a:moveTo>
                  <a:pt x="0" y="0"/>
                </a:moveTo>
                <a:lnTo>
                  <a:pt x="2489887" y="0"/>
                </a:lnTo>
                <a:lnTo>
                  <a:pt x="2489887" y="1244944"/>
                </a:lnTo>
                <a:lnTo>
                  <a:pt x="0" y="1244944"/>
                </a:lnTo>
                <a:lnTo>
                  <a:pt x="0" y="0"/>
                </a:lnTo>
                <a:close/>
              </a:path>
            </a:pathLst>
          </a:custGeom>
          <a:blipFill>
            <a:blip r:embed="rId8"/>
            <a:stretch>
              <a:fillRect/>
            </a:stretch>
          </a:blipFill>
        </p:spPr>
        <p:txBody>
          <a:bodyPr/>
          <a:lstStyle/>
          <a:p>
            <a:endParaRPr lang="en-IN"/>
          </a:p>
        </p:txBody>
      </p:sp>
      <p:sp>
        <p:nvSpPr>
          <p:cNvPr id="7" name="Freeform 7"/>
          <p:cNvSpPr/>
          <p:nvPr/>
        </p:nvSpPr>
        <p:spPr>
          <a:xfrm>
            <a:off x="8439970" y="6791638"/>
            <a:ext cx="2124080" cy="1299229"/>
          </a:xfrm>
          <a:custGeom>
            <a:avLst/>
            <a:gdLst/>
            <a:ahLst/>
            <a:cxnLst/>
            <a:rect l="l" t="t" r="r" b="b"/>
            <a:pathLst>
              <a:path w="2124080" h="1299229">
                <a:moveTo>
                  <a:pt x="0" y="0"/>
                </a:moveTo>
                <a:lnTo>
                  <a:pt x="2124080" y="0"/>
                </a:lnTo>
                <a:lnTo>
                  <a:pt x="2124080" y="1299229"/>
                </a:lnTo>
                <a:lnTo>
                  <a:pt x="0" y="1299229"/>
                </a:lnTo>
                <a:lnTo>
                  <a:pt x="0" y="0"/>
                </a:lnTo>
                <a:close/>
              </a:path>
            </a:pathLst>
          </a:custGeom>
          <a:blipFill>
            <a:blip r:embed="rId9"/>
            <a:stretch>
              <a:fillRect/>
            </a:stretch>
          </a:blipFill>
        </p:spPr>
        <p:txBody>
          <a:bodyPr/>
          <a:lstStyle/>
          <a:p>
            <a:endParaRPr lang="en-IN"/>
          </a:p>
        </p:txBody>
      </p:sp>
      <p:sp>
        <p:nvSpPr>
          <p:cNvPr id="8" name="Freeform 8"/>
          <p:cNvSpPr/>
          <p:nvPr/>
        </p:nvSpPr>
        <p:spPr>
          <a:xfrm>
            <a:off x="11988306" y="7803159"/>
            <a:ext cx="878844" cy="878844"/>
          </a:xfrm>
          <a:custGeom>
            <a:avLst/>
            <a:gdLst/>
            <a:ahLst/>
            <a:cxnLst/>
            <a:rect l="l" t="t" r="r" b="b"/>
            <a:pathLst>
              <a:path w="878844" h="878844">
                <a:moveTo>
                  <a:pt x="0" y="0"/>
                </a:moveTo>
                <a:lnTo>
                  <a:pt x="878844" y="0"/>
                </a:lnTo>
                <a:lnTo>
                  <a:pt x="878844" y="878844"/>
                </a:lnTo>
                <a:lnTo>
                  <a:pt x="0" y="878844"/>
                </a:lnTo>
                <a:lnTo>
                  <a:pt x="0" y="0"/>
                </a:lnTo>
                <a:close/>
              </a:path>
            </a:pathLst>
          </a:custGeom>
          <a:blipFill>
            <a:blip r:embed="rId10"/>
            <a:stretch>
              <a:fillRect/>
            </a:stretch>
          </a:blipFill>
        </p:spPr>
        <p:txBody>
          <a:bodyPr/>
          <a:lstStyle/>
          <a:p>
            <a:endParaRPr lang="en-IN"/>
          </a:p>
        </p:txBody>
      </p:sp>
      <p:sp>
        <p:nvSpPr>
          <p:cNvPr id="9" name="Freeform 9"/>
          <p:cNvSpPr/>
          <p:nvPr/>
        </p:nvSpPr>
        <p:spPr>
          <a:xfrm>
            <a:off x="16217433" y="6994904"/>
            <a:ext cx="1095962" cy="1095962"/>
          </a:xfrm>
          <a:custGeom>
            <a:avLst/>
            <a:gdLst/>
            <a:ahLst/>
            <a:cxnLst/>
            <a:rect l="l" t="t" r="r" b="b"/>
            <a:pathLst>
              <a:path w="1095962" h="1095962">
                <a:moveTo>
                  <a:pt x="0" y="0"/>
                </a:moveTo>
                <a:lnTo>
                  <a:pt x="1095963" y="0"/>
                </a:lnTo>
                <a:lnTo>
                  <a:pt x="1095963" y="1095963"/>
                </a:lnTo>
                <a:lnTo>
                  <a:pt x="0" y="1095963"/>
                </a:lnTo>
                <a:lnTo>
                  <a:pt x="0" y="0"/>
                </a:lnTo>
                <a:close/>
              </a:path>
            </a:pathLst>
          </a:custGeom>
          <a:blipFill>
            <a:blip r:embed="rId11"/>
            <a:stretch>
              <a:fillRect/>
            </a:stretch>
          </a:blipFill>
        </p:spPr>
        <p:txBody>
          <a:bodyPr/>
          <a:lstStyle/>
          <a:p>
            <a:endParaRPr lang="en-IN"/>
          </a:p>
        </p:txBody>
      </p:sp>
      <p:sp>
        <p:nvSpPr>
          <p:cNvPr id="10" name="Freeform 10"/>
          <p:cNvSpPr/>
          <p:nvPr/>
        </p:nvSpPr>
        <p:spPr>
          <a:xfrm>
            <a:off x="13104261" y="7267629"/>
            <a:ext cx="4209135" cy="2367638"/>
          </a:xfrm>
          <a:custGeom>
            <a:avLst/>
            <a:gdLst/>
            <a:ahLst/>
            <a:cxnLst/>
            <a:rect l="l" t="t" r="r" b="b"/>
            <a:pathLst>
              <a:path w="4209135" h="2367638">
                <a:moveTo>
                  <a:pt x="0" y="0"/>
                </a:moveTo>
                <a:lnTo>
                  <a:pt x="4209135" y="0"/>
                </a:lnTo>
                <a:lnTo>
                  <a:pt x="4209135" y="2367639"/>
                </a:lnTo>
                <a:lnTo>
                  <a:pt x="0" y="2367639"/>
                </a:lnTo>
                <a:lnTo>
                  <a:pt x="0" y="0"/>
                </a:lnTo>
                <a:close/>
              </a:path>
            </a:pathLst>
          </a:custGeom>
          <a:blipFill>
            <a:blip r:embed="rId12"/>
            <a:stretch>
              <a:fillRect/>
            </a:stretch>
          </a:blipFill>
        </p:spPr>
        <p:txBody>
          <a:bodyPr/>
          <a:lstStyle/>
          <a:p>
            <a:endParaRPr lang="en-IN"/>
          </a:p>
        </p:txBody>
      </p:sp>
      <p:sp>
        <p:nvSpPr>
          <p:cNvPr id="11" name="Freeform 11"/>
          <p:cNvSpPr/>
          <p:nvPr/>
        </p:nvSpPr>
        <p:spPr>
          <a:xfrm>
            <a:off x="9864226" y="5143500"/>
            <a:ext cx="1399647" cy="1709509"/>
          </a:xfrm>
          <a:custGeom>
            <a:avLst/>
            <a:gdLst/>
            <a:ahLst/>
            <a:cxnLst/>
            <a:rect l="l" t="t" r="r" b="b"/>
            <a:pathLst>
              <a:path w="1399647" h="1709509">
                <a:moveTo>
                  <a:pt x="0" y="0"/>
                </a:moveTo>
                <a:lnTo>
                  <a:pt x="1399648" y="0"/>
                </a:lnTo>
                <a:lnTo>
                  <a:pt x="1399648" y="1709509"/>
                </a:lnTo>
                <a:lnTo>
                  <a:pt x="0" y="1709509"/>
                </a:lnTo>
                <a:lnTo>
                  <a:pt x="0" y="0"/>
                </a:lnTo>
                <a:close/>
              </a:path>
            </a:pathLst>
          </a:custGeom>
          <a:blipFill>
            <a:blip r:embed="rId13"/>
            <a:stretch>
              <a:fillRect t="-22549" r="-258973" b="-19217"/>
            </a:stretch>
          </a:blipFill>
        </p:spPr>
        <p:txBody>
          <a:bodyPr/>
          <a:lstStyle/>
          <a:p>
            <a:endParaRPr lang="en-IN"/>
          </a:p>
        </p:txBody>
      </p:sp>
      <p:sp>
        <p:nvSpPr>
          <p:cNvPr id="12" name="Freeform 12"/>
          <p:cNvSpPr/>
          <p:nvPr/>
        </p:nvSpPr>
        <p:spPr>
          <a:xfrm>
            <a:off x="11988306" y="2701318"/>
            <a:ext cx="2049993" cy="2376283"/>
          </a:xfrm>
          <a:custGeom>
            <a:avLst/>
            <a:gdLst/>
            <a:ahLst/>
            <a:cxnLst/>
            <a:rect l="l" t="t" r="r" b="b"/>
            <a:pathLst>
              <a:path w="2049993" h="2376283">
                <a:moveTo>
                  <a:pt x="0" y="0"/>
                </a:moveTo>
                <a:lnTo>
                  <a:pt x="2049993" y="0"/>
                </a:lnTo>
                <a:lnTo>
                  <a:pt x="2049993" y="2376283"/>
                </a:lnTo>
                <a:lnTo>
                  <a:pt x="0" y="2376283"/>
                </a:lnTo>
                <a:lnTo>
                  <a:pt x="0" y="0"/>
                </a:lnTo>
                <a:close/>
              </a:path>
            </a:pathLst>
          </a:custGeom>
          <a:blipFill>
            <a:blip r:embed="rId14"/>
            <a:stretch>
              <a:fillRect/>
            </a:stretch>
          </a:blipFill>
        </p:spPr>
        <p:txBody>
          <a:bodyPr/>
          <a:lstStyle/>
          <a:p>
            <a:endParaRPr lang="en-IN"/>
          </a:p>
        </p:txBody>
      </p:sp>
      <p:sp>
        <p:nvSpPr>
          <p:cNvPr id="13" name="Freeform 13"/>
          <p:cNvSpPr/>
          <p:nvPr/>
        </p:nvSpPr>
        <p:spPr>
          <a:xfrm>
            <a:off x="8541805" y="1733505"/>
            <a:ext cx="3092878" cy="1935626"/>
          </a:xfrm>
          <a:custGeom>
            <a:avLst/>
            <a:gdLst/>
            <a:ahLst/>
            <a:cxnLst/>
            <a:rect l="l" t="t" r="r" b="b"/>
            <a:pathLst>
              <a:path w="3092878" h="1935626">
                <a:moveTo>
                  <a:pt x="0" y="0"/>
                </a:moveTo>
                <a:lnTo>
                  <a:pt x="3092877" y="0"/>
                </a:lnTo>
                <a:lnTo>
                  <a:pt x="3092877" y="1935626"/>
                </a:lnTo>
                <a:lnTo>
                  <a:pt x="0" y="1935626"/>
                </a:lnTo>
                <a:lnTo>
                  <a:pt x="0" y="0"/>
                </a:lnTo>
                <a:close/>
              </a:path>
            </a:pathLst>
          </a:custGeom>
          <a:blipFill>
            <a:blip r:embed="rId15"/>
            <a:stretch>
              <a:fillRect/>
            </a:stretch>
          </a:blipFill>
        </p:spPr>
        <p:txBody>
          <a:bodyPr/>
          <a:lstStyle/>
          <a:p>
            <a:endParaRPr lang="en-IN"/>
          </a:p>
        </p:txBody>
      </p:sp>
      <p:sp>
        <p:nvSpPr>
          <p:cNvPr id="14" name="Freeform 14"/>
          <p:cNvSpPr/>
          <p:nvPr/>
        </p:nvSpPr>
        <p:spPr>
          <a:xfrm>
            <a:off x="9879311" y="7997265"/>
            <a:ext cx="1369478" cy="1369478"/>
          </a:xfrm>
          <a:custGeom>
            <a:avLst/>
            <a:gdLst/>
            <a:ahLst/>
            <a:cxnLst/>
            <a:rect l="l" t="t" r="r" b="b"/>
            <a:pathLst>
              <a:path w="1369478" h="1369478">
                <a:moveTo>
                  <a:pt x="0" y="0"/>
                </a:moveTo>
                <a:lnTo>
                  <a:pt x="1369478" y="0"/>
                </a:lnTo>
                <a:lnTo>
                  <a:pt x="1369478" y="1369477"/>
                </a:lnTo>
                <a:lnTo>
                  <a:pt x="0" y="1369477"/>
                </a:lnTo>
                <a:lnTo>
                  <a:pt x="0" y="0"/>
                </a:lnTo>
                <a:close/>
              </a:path>
            </a:pathLst>
          </a:custGeom>
          <a:blipFill>
            <a:blip r:embed="rId16"/>
            <a:stretch>
              <a:fillRect/>
            </a:stretch>
          </a:blipFill>
        </p:spPr>
        <p:txBody>
          <a:bodyPr/>
          <a:lstStyle/>
          <a:p>
            <a:endParaRPr lang="en-IN"/>
          </a:p>
        </p:txBody>
      </p:sp>
      <p:sp>
        <p:nvSpPr>
          <p:cNvPr id="16" name="TextBox 16"/>
          <p:cNvSpPr txBox="1"/>
          <p:nvPr/>
        </p:nvSpPr>
        <p:spPr>
          <a:xfrm>
            <a:off x="1028700" y="640079"/>
            <a:ext cx="1905766"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rPr>
              <a:t>Technology </a:t>
            </a:r>
          </a:p>
        </p:txBody>
      </p:sp>
      <p:sp>
        <p:nvSpPr>
          <p:cNvPr id="17" name="TextBox 17"/>
          <p:cNvSpPr txBox="1"/>
          <p:nvPr/>
        </p:nvSpPr>
        <p:spPr>
          <a:xfrm>
            <a:off x="1412853" y="7010684"/>
            <a:ext cx="4598028" cy="1671320"/>
          </a:xfrm>
          <a:prstGeom prst="rect">
            <a:avLst/>
          </a:prstGeom>
        </p:spPr>
        <p:txBody>
          <a:bodyPr lIns="0" tIns="0" rIns="0" bIns="0" rtlCol="0" anchor="t">
            <a:spAutoFit/>
          </a:bodyPr>
          <a:lstStyle/>
          <a:p>
            <a:pPr>
              <a:lnSpc>
                <a:spcPts val="4480"/>
              </a:lnSpc>
              <a:spcBef>
                <a:spcPct val="0"/>
              </a:spcBef>
            </a:pPr>
            <a:r>
              <a:rPr lang="en-US" sz="3200">
                <a:solidFill>
                  <a:srgbClr val="156669"/>
                </a:solidFill>
                <a:latin typeface="DM Sans"/>
              </a:rPr>
              <a:t>The code shows the ML model of NLP and it’s working</a:t>
            </a:r>
          </a:p>
        </p:txBody>
      </p:sp>
      <p:pic>
        <p:nvPicPr>
          <p:cNvPr id="18" name="Untitled video - Made with Clipchamp">
            <a:hlinkClick r:id="" action="ppaction://media"/>
            <a:extLst>
              <a:ext uri="{FF2B5EF4-FFF2-40B4-BE49-F238E27FC236}">
                <a16:creationId xmlns:a16="http://schemas.microsoft.com/office/drawing/2014/main" id="{BDA81544-9CA3-9E65-8CF0-02EC3007AEA4}"/>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958738" y="2247900"/>
            <a:ext cx="7093687" cy="3990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F4FD"/>
        </a:solidFill>
        <a:effectLst/>
      </p:bgPr>
    </p:bg>
    <p:spTree>
      <p:nvGrpSpPr>
        <p:cNvPr id="1" name=""/>
        <p:cNvGrpSpPr/>
        <p:nvPr/>
      </p:nvGrpSpPr>
      <p:grpSpPr>
        <a:xfrm>
          <a:off x="0" y="0"/>
          <a:ext cx="0" cy="0"/>
          <a:chOff x="0" y="0"/>
          <a:chExt cx="0" cy="0"/>
        </a:xfrm>
      </p:grpSpPr>
      <p:sp>
        <p:nvSpPr>
          <p:cNvPr id="2" name="AutoShape 2"/>
          <p:cNvSpPr/>
          <p:nvPr/>
        </p:nvSpPr>
        <p:spPr>
          <a:xfrm flipH="1">
            <a:off x="9144000" y="1201452"/>
            <a:ext cx="0" cy="9085548"/>
          </a:xfrm>
          <a:prstGeom prst="line">
            <a:avLst/>
          </a:prstGeom>
          <a:ln w="28575" cap="flat">
            <a:solidFill>
              <a:srgbClr val="BBBBBB"/>
            </a:solidFill>
            <a:prstDash val="lgDash"/>
            <a:headEnd type="none" w="sm" len="sm"/>
            <a:tailEnd type="none" w="sm" len="sm"/>
          </a:ln>
        </p:spPr>
        <p:txBody>
          <a:bodyPr/>
          <a:lstStyle/>
          <a:p>
            <a:endParaRPr lang="en-IN"/>
          </a:p>
        </p:txBody>
      </p:sp>
      <p:sp>
        <p:nvSpPr>
          <p:cNvPr id="3" name="AutoShape 3"/>
          <p:cNvSpPr/>
          <p:nvPr/>
        </p:nvSpPr>
        <p:spPr>
          <a:xfrm flipV="1">
            <a:off x="745391" y="2096802"/>
            <a:ext cx="16797218" cy="0"/>
          </a:xfrm>
          <a:prstGeom prst="line">
            <a:avLst/>
          </a:prstGeom>
          <a:ln w="28575" cap="flat">
            <a:solidFill>
              <a:srgbClr val="BBBBBB"/>
            </a:solidFill>
            <a:prstDash val="lgDash"/>
            <a:headEnd type="none" w="sm" len="sm"/>
            <a:tailEnd type="none" w="sm" len="sm"/>
          </a:ln>
        </p:spPr>
        <p:txBody>
          <a:bodyPr/>
          <a:lstStyle/>
          <a:p>
            <a:endParaRPr lang="en-IN"/>
          </a:p>
        </p:txBody>
      </p:sp>
      <p:sp>
        <p:nvSpPr>
          <p:cNvPr id="4" name="Freeform 4"/>
          <p:cNvSpPr/>
          <p:nvPr/>
        </p:nvSpPr>
        <p:spPr>
          <a:xfrm>
            <a:off x="1584111" y="2874892"/>
            <a:ext cx="2287167" cy="5303577"/>
          </a:xfrm>
          <a:custGeom>
            <a:avLst/>
            <a:gdLst/>
            <a:ahLst/>
            <a:cxnLst/>
            <a:rect l="l" t="t" r="r" b="b"/>
            <a:pathLst>
              <a:path w="2287167" h="5303577">
                <a:moveTo>
                  <a:pt x="0" y="0"/>
                </a:moveTo>
                <a:lnTo>
                  <a:pt x="2287167" y="0"/>
                </a:lnTo>
                <a:lnTo>
                  <a:pt x="2287167" y="5303576"/>
                </a:lnTo>
                <a:lnTo>
                  <a:pt x="0" y="5303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5329589" y="2748065"/>
            <a:ext cx="2873190" cy="894280"/>
          </a:xfrm>
          <a:custGeom>
            <a:avLst/>
            <a:gdLst/>
            <a:ahLst/>
            <a:cxnLst/>
            <a:rect l="l" t="t" r="r" b="b"/>
            <a:pathLst>
              <a:path w="2873190" h="894280">
                <a:moveTo>
                  <a:pt x="0" y="0"/>
                </a:moveTo>
                <a:lnTo>
                  <a:pt x="2873190" y="0"/>
                </a:lnTo>
                <a:lnTo>
                  <a:pt x="2873190" y="894281"/>
                </a:lnTo>
                <a:lnTo>
                  <a:pt x="0" y="894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3478828" y="4294491"/>
            <a:ext cx="3780472" cy="4114800"/>
          </a:xfrm>
          <a:custGeom>
            <a:avLst/>
            <a:gdLst/>
            <a:ahLst/>
            <a:cxnLst/>
            <a:rect l="l" t="t" r="r" b="b"/>
            <a:pathLst>
              <a:path w="3780472" h="4114800">
                <a:moveTo>
                  <a:pt x="0" y="0"/>
                </a:moveTo>
                <a:lnTo>
                  <a:pt x="3780472" y="0"/>
                </a:lnTo>
                <a:lnTo>
                  <a:pt x="378047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0779807" y="5718124"/>
            <a:ext cx="2211231" cy="2327611"/>
          </a:xfrm>
          <a:custGeom>
            <a:avLst/>
            <a:gdLst/>
            <a:ahLst/>
            <a:cxnLst/>
            <a:rect l="l" t="t" r="r" b="b"/>
            <a:pathLst>
              <a:path w="2211231" h="2327611">
                <a:moveTo>
                  <a:pt x="0" y="0"/>
                </a:moveTo>
                <a:lnTo>
                  <a:pt x="2211231" y="0"/>
                </a:lnTo>
                <a:lnTo>
                  <a:pt x="2211231" y="2327611"/>
                </a:lnTo>
                <a:lnTo>
                  <a:pt x="0" y="23276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8659472" y="2198179"/>
            <a:ext cx="1905373" cy="2275072"/>
          </a:xfrm>
          <a:custGeom>
            <a:avLst/>
            <a:gdLst/>
            <a:ahLst/>
            <a:cxnLst/>
            <a:rect l="l" t="t" r="r" b="b"/>
            <a:pathLst>
              <a:path w="1905373" h="2275072">
                <a:moveTo>
                  <a:pt x="0" y="0"/>
                </a:moveTo>
                <a:lnTo>
                  <a:pt x="1905372" y="0"/>
                </a:lnTo>
                <a:lnTo>
                  <a:pt x="1905372" y="2275072"/>
                </a:lnTo>
                <a:lnTo>
                  <a:pt x="0" y="22750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a:off x="7781679" y="5742655"/>
            <a:ext cx="2144255" cy="2275072"/>
          </a:xfrm>
          <a:custGeom>
            <a:avLst/>
            <a:gdLst/>
            <a:ahLst/>
            <a:cxnLst/>
            <a:rect l="l" t="t" r="r" b="b"/>
            <a:pathLst>
              <a:path w="2144255" h="2275072">
                <a:moveTo>
                  <a:pt x="0" y="0"/>
                </a:moveTo>
                <a:lnTo>
                  <a:pt x="2144255" y="0"/>
                </a:lnTo>
                <a:lnTo>
                  <a:pt x="2144255" y="2275072"/>
                </a:lnTo>
                <a:lnTo>
                  <a:pt x="0" y="2275072"/>
                </a:lnTo>
                <a:lnTo>
                  <a:pt x="0" y="0"/>
                </a:lnTo>
                <a:close/>
              </a:path>
            </a:pathLst>
          </a:custGeom>
          <a:blipFill>
            <a:blip r:embed="rId12"/>
            <a:stretch>
              <a:fillRect/>
            </a:stretch>
          </a:blipFill>
        </p:spPr>
        <p:txBody>
          <a:bodyPr/>
          <a:lstStyle/>
          <a:p>
            <a:endParaRPr lang="en-IN"/>
          </a:p>
        </p:txBody>
      </p:sp>
      <p:sp>
        <p:nvSpPr>
          <p:cNvPr id="10" name="Freeform 10"/>
          <p:cNvSpPr/>
          <p:nvPr/>
        </p:nvSpPr>
        <p:spPr>
          <a:xfrm>
            <a:off x="4248998" y="4923141"/>
            <a:ext cx="2016589" cy="2021981"/>
          </a:xfrm>
          <a:custGeom>
            <a:avLst/>
            <a:gdLst/>
            <a:ahLst/>
            <a:cxnLst/>
            <a:rect l="l" t="t" r="r" b="b"/>
            <a:pathLst>
              <a:path w="2016589" h="2021981">
                <a:moveTo>
                  <a:pt x="0" y="0"/>
                </a:moveTo>
                <a:lnTo>
                  <a:pt x="2016589" y="0"/>
                </a:lnTo>
                <a:lnTo>
                  <a:pt x="2016589" y="2021981"/>
                </a:lnTo>
                <a:lnTo>
                  <a:pt x="0" y="20219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1" name="Freeform 11"/>
          <p:cNvSpPr/>
          <p:nvPr/>
        </p:nvSpPr>
        <p:spPr>
          <a:xfrm>
            <a:off x="12413648" y="2527447"/>
            <a:ext cx="1332605" cy="2395694"/>
          </a:xfrm>
          <a:custGeom>
            <a:avLst/>
            <a:gdLst/>
            <a:ahLst/>
            <a:cxnLst/>
            <a:rect l="l" t="t" r="r" b="b"/>
            <a:pathLst>
              <a:path w="1332605" h="2395694">
                <a:moveTo>
                  <a:pt x="0" y="0"/>
                </a:moveTo>
                <a:lnTo>
                  <a:pt x="1332605" y="0"/>
                </a:lnTo>
                <a:lnTo>
                  <a:pt x="1332605" y="2395694"/>
                </a:lnTo>
                <a:lnTo>
                  <a:pt x="0" y="2395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2" name="TextBox 12"/>
          <p:cNvSpPr txBox="1"/>
          <p:nvPr/>
        </p:nvSpPr>
        <p:spPr>
          <a:xfrm>
            <a:off x="11143589" y="7979060"/>
            <a:ext cx="1483668" cy="547370"/>
          </a:xfrm>
          <a:prstGeom prst="rect">
            <a:avLst/>
          </a:prstGeom>
        </p:spPr>
        <p:txBody>
          <a:bodyPr lIns="0" tIns="0" rIns="0" bIns="0" rtlCol="0" anchor="t">
            <a:spAutoFit/>
          </a:bodyPr>
          <a:lstStyle/>
          <a:p>
            <a:pPr algn="ctr">
              <a:lnSpc>
                <a:spcPts val="4480"/>
              </a:lnSpc>
              <a:spcBef>
                <a:spcPct val="0"/>
              </a:spcBef>
            </a:pPr>
            <a:r>
              <a:rPr lang="en-US" sz="3200">
                <a:solidFill>
                  <a:srgbClr val="156669"/>
                </a:solidFill>
                <a:latin typeface="DM Sans"/>
              </a:rPr>
              <a:t>Internet</a:t>
            </a:r>
          </a:p>
        </p:txBody>
      </p:sp>
      <p:sp>
        <p:nvSpPr>
          <p:cNvPr id="13" name="TextBox 13"/>
          <p:cNvSpPr txBox="1"/>
          <p:nvPr/>
        </p:nvSpPr>
        <p:spPr>
          <a:xfrm>
            <a:off x="6584381" y="536606"/>
            <a:ext cx="5119238" cy="388621"/>
          </a:xfrm>
          <a:prstGeom prst="rect">
            <a:avLst/>
          </a:prstGeom>
        </p:spPr>
        <p:txBody>
          <a:bodyPr lIns="0" tIns="0" rIns="0" bIns="0" rtlCol="0" anchor="t">
            <a:spAutoFit/>
          </a:bodyPr>
          <a:lstStyle/>
          <a:p>
            <a:pPr marL="0" lvl="0" indent="0" algn="ctr">
              <a:lnSpc>
                <a:spcPts val="2790"/>
              </a:lnSpc>
              <a:spcBef>
                <a:spcPct val="0"/>
              </a:spcBef>
            </a:pPr>
            <a:r>
              <a:rPr lang="en-US" sz="3000" spc="-105">
                <a:solidFill>
                  <a:srgbClr val="156669"/>
                </a:solidFill>
                <a:latin typeface="Public Sans"/>
              </a:rPr>
              <a:t>Dependencies of the Software</a:t>
            </a:r>
          </a:p>
        </p:txBody>
      </p:sp>
      <p:sp>
        <p:nvSpPr>
          <p:cNvPr id="14" name="TextBox 14"/>
          <p:cNvSpPr txBox="1"/>
          <p:nvPr/>
        </p:nvSpPr>
        <p:spPr>
          <a:xfrm>
            <a:off x="1118667" y="8633655"/>
            <a:ext cx="3244020"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156669"/>
                </a:solidFill>
                <a:latin typeface="DM Sans"/>
              </a:rPr>
              <a:t>KIOSK Hardware</a:t>
            </a:r>
          </a:p>
        </p:txBody>
      </p:sp>
      <p:sp>
        <p:nvSpPr>
          <p:cNvPr id="15" name="TextBox 15"/>
          <p:cNvSpPr txBox="1"/>
          <p:nvPr/>
        </p:nvSpPr>
        <p:spPr>
          <a:xfrm>
            <a:off x="13234374" y="8633655"/>
            <a:ext cx="3361730" cy="547370"/>
          </a:xfrm>
          <a:prstGeom prst="rect">
            <a:avLst/>
          </a:prstGeom>
        </p:spPr>
        <p:txBody>
          <a:bodyPr lIns="0" tIns="0" rIns="0" bIns="0" rtlCol="0" anchor="t">
            <a:spAutoFit/>
          </a:bodyPr>
          <a:lstStyle/>
          <a:p>
            <a:pPr algn="ctr">
              <a:lnSpc>
                <a:spcPts val="4480"/>
              </a:lnSpc>
              <a:spcBef>
                <a:spcPct val="0"/>
              </a:spcBef>
            </a:pPr>
            <a:r>
              <a:rPr lang="en-US" sz="3200">
                <a:solidFill>
                  <a:srgbClr val="156669"/>
                </a:solidFill>
                <a:latin typeface="DM Sans"/>
              </a:rPr>
              <a:t>Expert Availability</a:t>
            </a:r>
          </a:p>
        </p:txBody>
      </p:sp>
      <p:sp>
        <p:nvSpPr>
          <p:cNvPr id="16" name="TextBox 16"/>
          <p:cNvSpPr txBox="1"/>
          <p:nvPr/>
        </p:nvSpPr>
        <p:spPr>
          <a:xfrm>
            <a:off x="3426711" y="1288130"/>
            <a:ext cx="1941314" cy="613410"/>
          </a:xfrm>
          <a:prstGeom prst="rect">
            <a:avLst/>
          </a:prstGeom>
        </p:spPr>
        <p:txBody>
          <a:bodyPr lIns="0" tIns="0" rIns="0" bIns="0" rtlCol="0" anchor="t">
            <a:spAutoFit/>
          </a:bodyPr>
          <a:lstStyle/>
          <a:p>
            <a:pPr algn="ctr">
              <a:lnSpc>
                <a:spcPts val="5040"/>
              </a:lnSpc>
              <a:spcBef>
                <a:spcPct val="0"/>
              </a:spcBef>
            </a:pPr>
            <a:r>
              <a:rPr lang="en-US" sz="3600">
                <a:solidFill>
                  <a:srgbClr val="156669"/>
                </a:solidFill>
                <a:latin typeface="DM Sans"/>
              </a:rPr>
              <a:t>CRITICAL</a:t>
            </a:r>
          </a:p>
        </p:txBody>
      </p:sp>
      <p:sp>
        <p:nvSpPr>
          <p:cNvPr id="17" name="TextBox 17"/>
          <p:cNvSpPr txBox="1"/>
          <p:nvPr/>
        </p:nvSpPr>
        <p:spPr>
          <a:xfrm>
            <a:off x="12114368" y="1288130"/>
            <a:ext cx="2732336" cy="613410"/>
          </a:xfrm>
          <a:prstGeom prst="rect">
            <a:avLst/>
          </a:prstGeom>
        </p:spPr>
        <p:txBody>
          <a:bodyPr lIns="0" tIns="0" rIns="0" bIns="0" rtlCol="0" anchor="t">
            <a:spAutoFit/>
          </a:bodyPr>
          <a:lstStyle/>
          <a:p>
            <a:pPr algn="ctr">
              <a:lnSpc>
                <a:spcPts val="5040"/>
              </a:lnSpc>
              <a:spcBef>
                <a:spcPct val="0"/>
              </a:spcBef>
            </a:pPr>
            <a:r>
              <a:rPr lang="en-US" sz="3600">
                <a:solidFill>
                  <a:srgbClr val="156669"/>
                </a:solidFill>
                <a:latin typeface="DM Sans"/>
              </a:rPr>
              <a:t>MANAGABLE</a:t>
            </a:r>
          </a:p>
        </p:txBody>
      </p:sp>
      <p:sp>
        <p:nvSpPr>
          <p:cNvPr id="18" name="TextBox 18"/>
          <p:cNvSpPr txBox="1"/>
          <p:nvPr/>
        </p:nvSpPr>
        <p:spPr>
          <a:xfrm>
            <a:off x="5793802" y="3747121"/>
            <a:ext cx="1896070" cy="547370"/>
          </a:xfrm>
          <a:prstGeom prst="rect">
            <a:avLst/>
          </a:prstGeom>
        </p:spPr>
        <p:txBody>
          <a:bodyPr lIns="0" tIns="0" rIns="0" bIns="0" rtlCol="0" anchor="t">
            <a:spAutoFit/>
          </a:bodyPr>
          <a:lstStyle/>
          <a:p>
            <a:pPr algn="ctr">
              <a:lnSpc>
                <a:spcPts val="4480"/>
              </a:lnSpc>
              <a:spcBef>
                <a:spcPct val="0"/>
              </a:spcBef>
            </a:pPr>
            <a:r>
              <a:rPr lang="en-US" sz="3200">
                <a:solidFill>
                  <a:srgbClr val="156669"/>
                </a:solidFill>
                <a:latin typeface="DM Sans"/>
              </a:rPr>
              <a:t>Electricity</a:t>
            </a:r>
          </a:p>
        </p:txBody>
      </p:sp>
      <p:sp>
        <p:nvSpPr>
          <p:cNvPr id="19" name="TextBox 19"/>
          <p:cNvSpPr txBox="1"/>
          <p:nvPr/>
        </p:nvSpPr>
        <p:spPr>
          <a:xfrm>
            <a:off x="8476767" y="4536780"/>
            <a:ext cx="2434382" cy="547370"/>
          </a:xfrm>
          <a:prstGeom prst="rect">
            <a:avLst/>
          </a:prstGeom>
        </p:spPr>
        <p:txBody>
          <a:bodyPr lIns="0" tIns="0" rIns="0" bIns="0" rtlCol="0" anchor="t">
            <a:spAutoFit/>
          </a:bodyPr>
          <a:lstStyle/>
          <a:p>
            <a:pPr algn="ctr">
              <a:lnSpc>
                <a:spcPts val="4480"/>
              </a:lnSpc>
              <a:spcBef>
                <a:spcPct val="0"/>
              </a:spcBef>
            </a:pPr>
            <a:r>
              <a:rPr lang="en-US" sz="3200">
                <a:solidFill>
                  <a:srgbClr val="156669"/>
                </a:solidFill>
                <a:latin typeface="DM Sans"/>
              </a:rPr>
              <a:t>User Training</a:t>
            </a:r>
          </a:p>
        </p:txBody>
      </p:sp>
      <p:sp>
        <p:nvSpPr>
          <p:cNvPr id="20" name="TextBox 20"/>
          <p:cNvSpPr txBox="1"/>
          <p:nvPr/>
        </p:nvSpPr>
        <p:spPr>
          <a:xfrm>
            <a:off x="7510689" y="8026665"/>
            <a:ext cx="2623908"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156669"/>
                </a:solidFill>
                <a:latin typeface="DM Sans"/>
              </a:rPr>
              <a:t>ASHA Worker</a:t>
            </a:r>
          </a:p>
        </p:txBody>
      </p:sp>
      <p:sp>
        <p:nvSpPr>
          <p:cNvPr id="21" name="TextBox 21"/>
          <p:cNvSpPr txBox="1"/>
          <p:nvPr/>
        </p:nvSpPr>
        <p:spPr>
          <a:xfrm>
            <a:off x="4362687" y="7049897"/>
            <a:ext cx="1789212" cy="547370"/>
          </a:xfrm>
          <a:prstGeom prst="rect">
            <a:avLst/>
          </a:prstGeom>
        </p:spPr>
        <p:txBody>
          <a:bodyPr lIns="0" tIns="0" rIns="0" bIns="0" rtlCol="0" anchor="t">
            <a:spAutoFit/>
          </a:bodyPr>
          <a:lstStyle/>
          <a:p>
            <a:pPr algn="ctr">
              <a:lnSpc>
                <a:spcPts val="4480"/>
              </a:lnSpc>
              <a:spcBef>
                <a:spcPct val="0"/>
              </a:spcBef>
            </a:pPr>
            <a:r>
              <a:rPr lang="en-US" sz="3200">
                <a:solidFill>
                  <a:srgbClr val="156669"/>
                </a:solidFill>
                <a:latin typeface="DM Sans"/>
              </a:rPr>
              <a:t>Database</a:t>
            </a:r>
          </a:p>
        </p:txBody>
      </p:sp>
      <p:sp>
        <p:nvSpPr>
          <p:cNvPr id="22" name="TextBox 22"/>
          <p:cNvSpPr txBox="1"/>
          <p:nvPr/>
        </p:nvSpPr>
        <p:spPr>
          <a:xfrm>
            <a:off x="13519529" y="3240166"/>
            <a:ext cx="2568952" cy="547370"/>
          </a:xfrm>
          <a:prstGeom prst="rect">
            <a:avLst/>
          </a:prstGeom>
        </p:spPr>
        <p:txBody>
          <a:bodyPr wrap="square" lIns="0" tIns="0" rIns="0" bIns="0" rtlCol="0" anchor="t">
            <a:spAutoFit/>
          </a:bodyPr>
          <a:lstStyle/>
          <a:p>
            <a:pPr algn="ctr">
              <a:lnSpc>
                <a:spcPts val="4480"/>
              </a:lnSpc>
              <a:spcBef>
                <a:spcPct val="0"/>
              </a:spcBef>
            </a:pPr>
            <a:r>
              <a:rPr lang="en-US" sz="3200" dirty="0">
                <a:solidFill>
                  <a:srgbClr val="156669"/>
                </a:solidFill>
                <a:latin typeface="DM Sans"/>
              </a:rPr>
              <a:t>Test Sensors</a:t>
            </a:r>
          </a:p>
        </p:txBody>
      </p:sp>
      <p:sp>
        <p:nvSpPr>
          <p:cNvPr id="23" name="AutoShape 23"/>
          <p:cNvSpPr/>
          <p:nvPr/>
        </p:nvSpPr>
        <p:spPr>
          <a:xfrm flipV="1">
            <a:off x="745391" y="1201452"/>
            <a:ext cx="16797218" cy="0"/>
          </a:xfrm>
          <a:prstGeom prst="line">
            <a:avLst/>
          </a:prstGeom>
          <a:ln w="28575" cap="flat">
            <a:solidFill>
              <a:srgbClr val="BBBBBB"/>
            </a:solidFill>
            <a:prstDash val="lgDash"/>
            <a:headEnd type="none" w="sm" len="sm"/>
            <a:tailEnd type="none" w="sm" len="sm"/>
          </a:ln>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298</Words>
  <Application>Microsoft Office PowerPoint</Application>
  <PresentationFormat>Custom</PresentationFormat>
  <Paragraphs>48</Paragraphs>
  <Slides>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Arial</vt:lpstr>
      <vt:lpstr>DM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Aniket Mishra</dc:creator>
  <cp:lastModifiedBy>Shorya Saini</cp:lastModifiedBy>
  <cp:revision>8</cp:revision>
  <dcterms:created xsi:type="dcterms:W3CDTF">2006-08-16T00:00:00Z</dcterms:created>
  <dcterms:modified xsi:type="dcterms:W3CDTF">2023-10-10T22:01:10Z</dcterms:modified>
  <dc:identifier>DAFu31Wg8iw</dc:identifier>
</cp:coreProperties>
</file>